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sldIdLst>
    <p:sldId id="257" r:id="rId6"/>
    <p:sldId id="262" r:id="rId7"/>
    <p:sldId id="264" r:id="rId8"/>
    <p:sldId id="285" r:id="rId9"/>
    <p:sldId id="286" r:id="rId10"/>
    <p:sldId id="266" r:id="rId11"/>
    <p:sldId id="267" r:id="rId12"/>
    <p:sldId id="284" r:id="rId13"/>
    <p:sldId id="273" r:id="rId14"/>
    <p:sldId id="275" r:id="rId15"/>
    <p:sldId id="287" r:id="rId16"/>
    <p:sldId id="270" r:id="rId17"/>
    <p:sldId id="277" r:id="rId18"/>
    <p:sldId id="278" r:id="rId19"/>
    <p:sldId id="279" r:id="rId20"/>
    <p:sldId id="280" r:id="rId21"/>
    <p:sldId id="269" r:id="rId22"/>
    <p:sldId id="272" r:id="rId23"/>
    <p:sldId id="2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B2F7E8-3FB4-4715-8778-9885F863CB11}" v="28" dt="2024-01-12T12:21:14.9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pit Jain" userId="d9632a41-492a-43c2-b13f-1bc185b55cd0" providerId="ADAL" clId="{6DB2F7E8-3FB4-4715-8778-9885F863CB11}"/>
    <pc:docChg chg="undo custSel modSld">
      <pc:chgData name="Arpit Jain" userId="d9632a41-492a-43c2-b13f-1bc185b55cd0" providerId="ADAL" clId="{6DB2F7E8-3FB4-4715-8778-9885F863CB11}" dt="2024-01-12T12:21:24.228" v="71" actId="1036"/>
      <pc:docMkLst>
        <pc:docMk/>
      </pc:docMkLst>
      <pc:sldChg chg="modSp mod">
        <pc:chgData name="Arpit Jain" userId="d9632a41-492a-43c2-b13f-1bc185b55cd0" providerId="ADAL" clId="{6DB2F7E8-3FB4-4715-8778-9885F863CB11}" dt="2024-01-12T12:21:24.228" v="71" actId="1036"/>
        <pc:sldMkLst>
          <pc:docMk/>
          <pc:sldMk cId="2248820794" sldId="257"/>
        </pc:sldMkLst>
        <pc:spChg chg="mod">
          <ac:chgData name="Arpit Jain" userId="d9632a41-492a-43c2-b13f-1bc185b55cd0" providerId="ADAL" clId="{6DB2F7E8-3FB4-4715-8778-9885F863CB11}" dt="2024-01-12T12:21:24.228" v="71" actId="1036"/>
          <ac:spMkLst>
            <pc:docMk/>
            <pc:sldMk cId="2248820794" sldId="257"/>
            <ac:spMk id="5" creationId="{7B42E468-182E-520D-AC31-B2CD79DE505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91D1B-D612-3E2A-AECE-612BF548F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F6B59-40F6-50B2-8FC7-21EEF207E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9852B-B165-29E5-62F5-AECBACD9F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FC9-6436-4570-80FB-467D6C7AC541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EBAEA-60B1-2BD5-AA44-F4B06B23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14B23-756B-13E8-60BF-BA3F514B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01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00D2D-C409-A82E-3AFE-FD0323FF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87F45-1E24-EED3-C84E-58D1E81FA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A93B0-D032-4508-F81C-4373F10D6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FC9-6436-4570-80FB-467D6C7AC541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D8DC2-CD9B-DE50-36F0-DB0F140D3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37EF6-CDDF-0208-1F29-C3AF5582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872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9A03FB-ABBB-E1B5-7A2A-BE5A0DEC74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0D0E3-CCE9-DDE5-4C78-8CAF9ED7A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0C3B9-206E-4D03-BF7F-97A44F513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FC9-6436-4570-80FB-467D6C7AC541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C542E-BF15-3D7C-A4A0-B1ACF0A00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83DF2-0A64-6483-1BA5-E237E4D6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985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41623-A064-4BED-B073-BA4D61433402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84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83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B70D-CD01-44DA-83B3-8FEB3383D307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48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0108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8663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64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53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3378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1B6E5-9D12-10C1-052A-61B12668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A65C5-B88D-D07B-3435-C0AF900E1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71A77-A9CA-CADA-A374-7685D62A6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FC9-6436-4570-80FB-467D6C7AC541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56FC6-EECB-45B8-4FA2-02EDCFF7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51A79-1006-AAE0-CC46-C3D741E81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174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E03-BC17-41A7-854C-DFAB672737DC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08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495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6827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475633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97065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4904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63260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87435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94293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43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98072-22FC-97FA-6DCE-290C71645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70936-B42A-E79D-CF91-42345BA30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C74B1-E0F5-3175-0831-6FEEA2503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FC9-6436-4570-80FB-467D6C7AC541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ED641-7A46-47CB-FF4A-0193B75DB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068EC-F208-F6BA-F922-39D399134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434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41CF-8FFE-BCCF-9197-DF076BBD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D3D09-E0D7-2FFC-1809-FC4164379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7459B-62E6-F165-E39A-866BADE12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ADADA-D85F-862D-9798-5AF22E4C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FC9-6436-4570-80FB-467D6C7AC541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BFE5C-8B29-B763-9853-74EF60962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7294C-BBA3-6E64-99C1-2CE570FC7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91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FC4E3-229D-0A07-720C-8AE14F1B9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11E51-B686-EE2F-F2EC-6B56E4EDE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3A43A-C2CF-3AAE-CF10-DBDE16E67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2C7540-C4C0-5A32-7317-73FB7A0CA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2CE5C-5A8E-BF63-ECEB-622AE6400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414BD7-3CD6-D532-E77A-0630540A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FC9-6436-4570-80FB-467D6C7AC541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8B7263-E047-2132-F91A-CEE394E7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5CBB64-7F69-4D8A-99A8-1E6E6667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890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8B15-8CC9-4880-181B-36A976755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5BBC4-00FD-9936-ACA6-CE7F29C22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FC9-6436-4570-80FB-467D6C7AC541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ACA3D3-D1C2-2A5A-2980-CE85E2C7E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8A44A-EED9-6606-8367-67E34D79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219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E45ACF-C488-1E4E-BFE6-A50C408B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FC9-6436-4570-80FB-467D6C7AC541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A6CC0D-2F68-E486-9A01-5B648CDB8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144EA-52D9-B9FA-8D78-04079D53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07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D38E-E29B-A185-4700-2F44964B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E88FD-CEB4-481E-31D6-2D84D0776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42C73-ED5F-17B8-2913-00EFEA5CA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196EE-BAEF-0A65-C788-38F337AA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FC9-6436-4570-80FB-467D6C7AC541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883FC-F4C6-E2DC-5FCF-AD6B198B7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5B75F-2E44-EE66-DE96-8DD5E91E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73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A5272-BA41-47C4-2130-ACD3EFC9C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51ACC1-C818-FE49-2C37-EE2223AF0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65988-8494-BF4E-8A04-FB8DE4CFC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F4C80-85C7-8D60-9AA7-B932F603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FC9-6436-4570-80FB-467D6C7AC541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B8823-974D-5C11-F468-57B021F9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C6C0D-0390-28B9-3F34-7DD85F3B0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463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3608E3-E1F4-6477-0E1F-C2621D56D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940F2-8208-A592-3B1D-A715186E6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DECC5-87E2-AA07-5A77-1BB654475A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31FC9-6436-4570-80FB-467D6C7AC541}" type="datetimeFigureOut">
              <a:rPr lang="en-IN" smtClean="0"/>
              <a:t>12-01-2024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67A54-4E44-09B1-0D0B-A4BAC2EC4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43F79-0092-E1BC-1CD3-1CD2152C9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66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4408324-A84C-4A45-93B6-78D079CCE772}" type="datetime1">
              <a:rPr lang="en-US" smtClean="0"/>
              <a:t>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3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vsyst.com/help/index.html?contents_table.htm" TargetMode="External"/><Relationship Id="rId2" Type="http://schemas.openxmlformats.org/officeDocument/2006/relationships/hyperlink" Target="https://www.google.com/intl/en_in/earth/" TargetMode="Externa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www.sciencedirect.com/science/article/pii/S2214785321058259?via%3Dihu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3" name="Rectangle 207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240929-A455-8A03-DC37-3E75D630A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" t="9091" r="3370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Rectangle 207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79C977-6AE7-101C-B5D6-3D45870A4161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Design and Performance Analysis of Solar PV system using PV-syst</a:t>
            </a:r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42E468-182E-520D-AC31-B2CD79DE5055}"/>
                  </a:ext>
                </a:extLst>
              </p:cNvPr>
              <p:cNvSpPr txBox="1"/>
              <p:nvPr/>
            </p:nvSpPr>
            <p:spPr>
              <a:xfrm>
                <a:off x="463694" y="5549369"/>
                <a:ext cx="5313220" cy="521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IN" sz="2600" dirty="0"/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rpit</m:t>
                    </m:r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Arvind</m:t>
                    </m:r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Jain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(22129008)</m:t>
                    </m:r>
                  </m:oMath>
                </a14:m>
                <a:endParaRPr lang="en-IN" sz="2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42E468-182E-520D-AC31-B2CD79DE5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94" y="5549369"/>
                <a:ext cx="5313220" cy="521425"/>
              </a:xfrm>
              <a:prstGeom prst="rect">
                <a:avLst/>
              </a:prstGeom>
              <a:blipFill>
                <a:blip r:embed="rId3"/>
                <a:stretch>
                  <a:fillRect l="-2064" t="-3488" b="-302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E1D8C08-846D-BA89-F677-5DA65CA938F7}"/>
              </a:ext>
            </a:extLst>
          </p:cNvPr>
          <p:cNvSpPr txBox="1"/>
          <p:nvPr/>
        </p:nvSpPr>
        <p:spPr>
          <a:xfrm>
            <a:off x="8408358" y="771988"/>
            <a:ext cx="3683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>
                    <a:lumMod val="75000"/>
                  </a:schemeClr>
                </a:solidFill>
              </a:rPr>
              <a:t>I</a:t>
            </a:r>
            <a:r>
              <a:rPr lang="en-IN" sz="1600">
                <a:solidFill>
                  <a:schemeClr val="bg2">
                    <a:lumMod val="75000"/>
                  </a:schemeClr>
                </a:solidFill>
              </a:rPr>
              <a:t>t shines on us too and helps us all grow.</a:t>
            </a:r>
          </a:p>
        </p:txBody>
      </p:sp>
    </p:spTree>
    <p:extLst>
      <p:ext uri="{BB962C8B-B14F-4D97-AF65-F5344CB8AC3E}">
        <p14:creationId xmlns:p14="http://schemas.microsoft.com/office/powerpoint/2010/main" val="2248820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155C6E-91BF-431D-9052-685726DFE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9B92EA-70A3-4CD0-A35F-D144D7F0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E613A_Projrct_1__Modified_Area_">
            <a:hlinkClick r:id="" action="ppaction://media"/>
            <a:extLst>
              <a:ext uri="{FF2B5EF4-FFF2-40B4-BE49-F238E27FC236}">
                <a16:creationId xmlns:a16="http://schemas.microsoft.com/office/drawing/2014/main" id="{DB319DD5-BBD5-DF07-D7D8-F46F47D367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941" y="624385"/>
            <a:ext cx="9938041" cy="559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7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9B3AF0-663A-A3DD-8DFC-DB5E7E16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471" y="143301"/>
            <a:ext cx="3271055" cy="6737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/>
              <a:t>Types of Losses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390E4E-CAF3-6CE8-AC36-4D21EB8FE8F5}"/>
              </a:ext>
            </a:extLst>
          </p:cNvPr>
          <p:cNvSpPr txBox="1"/>
          <p:nvPr/>
        </p:nvSpPr>
        <p:spPr>
          <a:xfrm>
            <a:off x="704887" y="677725"/>
            <a:ext cx="11032188" cy="6036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Temperature Losses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the increase in temperature of PV module the efficiency decreases.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Reflection losses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ccur when sunlight reflects off the surface of a PV panel.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Wiring losses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electrical wiring and connections cause losses due to resistance, which can reduce the overall efficiency of the system.</a:t>
            </a:r>
            <a:endParaRPr lang="en-IN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Mismatch losses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Mismatch losses occur when different PV panels in an array have different electrical characteristics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Ohmic/Resistive Losses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ccur when electrical current flows through the internal resistance of the panel's cells and interconnections (metal contacts and busbars used to interconnect the cells).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571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9B3AF0-663A-A3DD-8DFC-DB5E7E16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57" y="111504"/>
            <a:ext cx="1810886" cy="673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/>
              <a:t>results</a:t>
            </a:r>
          </a:p>
        </p:txBody>
      </p:sp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34CA4AD-D8A1-4E80-ECBC-2932DCF9B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2" t="25088" r="13134" b="15182"/>
          <a:stretch/>
        </p:blipFill>
        <p:spPr>
          <a:xfrm>
            <a:off x="6851176" y="1614366"/>
            <a:ext cx="5262440" cy="3629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BC9BD8-1013-F497-D5B1-86AFBBC0F7F5}"/>
                  </a:ext>
                </a:extLst>
              </p:cNvPr>
              <p:cNvSpPr txBox="1"/>
              <p:nvPr/>
            </p:nvSpPr>
            <p:spPr>
              <a:xfrm>
                <a:off x="186275" y="952968"/>
                <a:ext cx="6815167" cy="54137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The normalized productions of each month has been stated, It gives the three important parameters: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Collection loss (PV-array losses):- Refers to the energy lost in the PV module itself :-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0.74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𝑘𝑊h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𝑘𝑊𝑝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</m:oMath>
                </a14:m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System Loss:- Refers to the energy lost in the various components of the PV system outside of the PV module, such as the wiring, inverters, and transformers</a:t>
                </a:r>
                <a:r>
                  <a:rPr lang="en-US"/>
                  <a:t> </a:t>
                </a: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:-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0.16</m:t>
                    </m:r>
                    <m:f>
                      <m:f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</m:oMath>
                </a14:m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Produced useful energy (Inverter output):-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.74</m:t>
                    </m:r>
                    <m:f>
                      <m:f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</m:oMath>
                </a14:m>
                <a:endParaRPr lang="en-IN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BC9BD8-1013-F497-D5B1-86AFBBC0F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75" y="952968"/>
                <a:ext cx="6815167" cy="5413726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951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9B3AF0-663A-A3DD-8DFC-DB5E7E16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57" y="234177"/>
            <a:ext cx="1810886" cy="673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BC9BD8-1013-F497-D5B1-86AFBBC0F7F5}"/>
                  </a:ext>
                </a:extLst>
              </p:cNvPr>
              <p:cNvSpPr txBox="1"/>
              <p:nvPr/>
            </p:nvSpPr>
            <p:spPr>
              <a:xfrm>
                <a:off x="623003" y="907938"/>
                <a:ext cx="5259182" cy="3544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The performance ratio of each month has been stated.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0" i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It is a measure of the efficiency of a PV system.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𝑃𝑅</m:t>
                    </m:r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𝐸𝑛𝑒𝑟𝑔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𝑎𝑐𝑡𝑢𝑎𝑙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𝐸𝑛𝑒𝑟𝑔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𝑖𝑑𝑒𝑎𝑙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2000" b="0" i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Optimal Range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0.7−0.9</m:t>
                    </m:r>
                  </m:oMath>
                </a14:m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Obtained Value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0.806</m:t>
                    </m:r>
                  </m:oMath>
                </a14:m>
                <a:endParaRPr lang="en-IN" sz="20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BC9BD8-1013-F497-D5B1-86AFBBC0F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03" y="907938"/>
                <a:ext cx="5259182" cy="3544881"/>
              </a:xfrm>
              <a:prstGeom prst="rect">
                <a:avLst/>
              </a:prstGeom>
              <a:blipFill>
                <a:blip r:embed="rId2"/>
                <a:stretch>
                  <a:fillRect l="-1043" r="-927" b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AD8CF0F5-973D-0553-F8D5-59DF5AA72D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8" t="24516" r="11918" b="20041"/>
          <a:stretch/>
        </p:blipFill>
        <p:spPr>
          <a:xfrm>
            <a:off x="5977720" y="1392840"/>
            <a:ext cx="6072188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74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9B3AF0-663A-A3DD-8DFC-DB5E7E16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57" y="234177"/>
            <a:ext cx="1810886" cy="673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/>
              <a:t>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BC9BD8-1013-F497-D5B1-86AFBBC0F7F5}"/>
              </a:ext>
            </a:extLst>
          </p:cNvPr>
          <p:cNvSpPr txBox="1"/>
          <p:nvPr/>
        </p:nvSpPr>
        <p:spPr>
          <a:xfrm>
            <a:off x="800424" y="1115043"/>
            <a:ext cx="10903896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global horizontal irradiation, horizontal diffuse irradiation, ambient temperature, and global incident radiation. performance ratio, energy injected into Grid, effective energy at the output of the array</a:t>
            </a:r>
            <a:endParaRPr lang="en-IN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CBBC9F8-1850-4B39-5D7F-7AFEA315E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6" t="31170" r="13923" b="17522"/>
          <a:stretch/>
        </p:blipFill>
        <p:spPr>
          <a:xfrm>
            <a:off x="800424" y="2535368"/>
            <a:ext cx="10903896" cy="42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48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9B3AF0-663A-A3DD-8DFC-DB5E7E16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57" y="234177"/>
            <a:ext cx="1810886" cy="673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BC9BD8-1013-F497-D5B1-86AFBBC0F7F5}"/>
                  </a:ext>
                </a:extLst>
              </p:cNvPr>
              <p:cNvSpPr txBox="1"/>
              <p:nvPr/>
            </p:nvSpPr>
            <p:spPr>
              <a:xfrm>
                <a:off x="800423" y="1115043"/>
                <a:ext cx="10854765" cy="5575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Loss diagram shows all the losses that occur in the system step by step.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1591 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𝑘𝑊h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falling in this region to the PV system.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Due to IAM losses and soiling losses the total energy generated in this system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53.36 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𝑀𝑊h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the efficiency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19.30%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STC.</a:t>
                </a:r>
              </a:p>
              <a:p>
                <a:pPr algn="just">
                  <a:lnSpc>
                    <a:spcPct val="150000"/>
                  </a:lnSpc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Finally,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44.42 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𝑀𝑊h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the rest of energy is lost due to mismatch loss, inverter loss during operation and Ohmic loss.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BC9BD8-1013-F497-D5B1-86AFBBC0F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23" y="1115043"/>
                <a:ext cx="10854765" cy="5575309"/>
              </a:xfrm>
              <a:prstGeom prst="rect">
                <a:avLst/>
              </a:prstGeom>
              <a:blipFill>
                <a:blip r:embed="rId2"/>
                <a:stretch>
                  <a:fillRect l="-505" r="-618" b="-10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94FADA-A576-3CA9-E0F2-CE1FDE06AC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5" t="11324" r="32612" b="53634"/>
          <a:stretch/>
        </p:blipFill>
        <p:spPr>
          <a:xfrm>
            <a:off x="2520040" y="3130672"/>
            <a:ext cx="7415530" cy="24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26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9B3AF0-663A-A3DD-8DFC-DB5E7E16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57" y="234177"/>
            <a:ext cx="1810886" cy="673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BC9BD8-1013-F497-D5B1-86AFBBC0F7F5}"/>
                  </a:ext>
                </a:extLst>
              </p:cNvPr>
              <p:cNvSpPr txBox="1"/>
              <p:nvPr/>
            </p:nvSpPr>
            <p:spPr>
              <a:xfrm>
                <a:off x="800423" y="1115043"/>
                <a:ext cx="10854765" cy="958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Finally,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44.42 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𝑀𝑤h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the rest of energy is lost due to mismatch loss, inverter loss during operation and Ohmic loss.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BC9BD8-1013-F497-D5B1-86AFBBC0F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23" y="1115043"/>
                <a:ext cx="10854765" cy="958660"/>
              </a:xfrm>
              <a:prstGeom prst="rect">
                <a:avLst/>
              </a:prstGeom>
              <a:blipFill>
                <a:blip r:embed="rId2"/>
                <a:stretch>
                  <a:fillRect l="-505" r="-618" b="-108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56945C-E393-A534-3651-F41C4170C2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t="14752" r="31923" b="17933"/>
          <a:stretch/>
        </p:blipFill>
        <p:spPr>
          <a:xfrm>
            <a:off x="2719753" y="2280808"/>
            <a:ext cx="6752494" cy="42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1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9B8641-738E-DB34-202F-53E31E11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428" y="275121"/>
            <a:ext cx="2725144" cy="6737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/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1FECDA-5205-B81E-2E0F-59CFCEF07E5D}"/>
                  </a:ext>
                </a:extLst>
              </p:cNvPr>
              <p:cNvSpPr txBox="1"/>
              <p:nvPr/>
            </p:nvSpPr>
            <p:spPr>
              <a:xfrm>
                <a:off x="695913" y="1167246"/>
                <a:ext cx="10800174" cy="2853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Design and performance analysis of grid-connected PV system in Department of Sustainable Energy Engineering at IIT Kanpur.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system production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44.42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𝑀𝑊h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and the specific output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1364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performance ratio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0.8059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the system losses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0.16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software PV-syst examines any kind of losses.</a:t>
                </a:r>
                <a:endParaRPr lang="en-I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1FECDA-5205-B81E-2E0F-59CFCEF0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13" y="1167246"/>
                <a:ext cx="10800174" cy="2853282"/>
              </a:xfrm>
              <a:prstGeom prst="rect">
                <a:avLst/>
              </a:prstGeom>
              <a:blipFill>
                <a:blip r:embed="rId2"/>
                <a:stretch>
                  <a:fillRect l="-508" b="-27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889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E66C94-8478-D905-DE7F-60FBD95CF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4" t="18241" r="19463" b="16087"/>
          <a:stretch/>
        </p:blipFill>
        <p:spPr>
          <a:xfrm>
            <a:off x="1357199" y="1057176"/>
            <a:ext cx="9477602" cy="56059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F32E6C-05F7-69AB-F5FC-69D74257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428" y="275121"/>
            <a:ext cx="2725144" cy="6737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44740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F32E6C-05F7-69AB-F5FC-69D74257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2881" y="342472"/>
            <a:ext cx="2486238" cy="673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/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6C1CA-CBAE-2F57-4730-6CBEC082347C}"/>
              </a:ext>
            </a:extLst>
          </p:cNvPr>
          <p:cNvSpPr txBox="1"/>
          <p:nvPr/>
        </p:nvSpPr>
        <p:spPr>
          <a:xfrm>
            <a:off x="695913" y="1167246"/>
            <a:ext cx="10800174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https://www.google.com/intl/en_in/earth/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https://www.pvsyst.com/help/index.html?contents_table.htm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https://www.sciencedirect.com/science/article/pii/S2214785321058259?via%3Dihub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268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F13B16-6478-8E38-AF67-7BAAB6B84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r="1" b="1"/>
          <a:stretch/>
        </p:blipFill>
        <p:spPr bwMode="auto">
          <a:xfrm rot="10800000"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2">
            <a:extLst>
              <a:ext uri="{FF2B5EF4-FFF2-40B4-BE49-F238E27FC236}">
                <a16:creationId xmlns:a16="http://schemas.microsoft.com/office/drawing/2014/main" id="{21CB8282-44AF-40D0-A7E2-03734788D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Rounded Rectangle 8">
            <a:extLst>
              <a:ext uri="{FF2B5EF4-FFF2-40B4-BE49-F238E27FC236}">
                <a16:creationId xmlns:a16="http://schemas.microsoft.com/office/drawing/2014/main" id="{D77CF7D5-36A3-4ED3-AE46-77E42D2AA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038226" y="819150"/>
            <a:ext cx="10037605" cy="4972049"/>
          </a:xfrm>
          <a:prstGeom prst="roundRect">
            <a:avLst>
              <a:gd name="adj" fmla="val 4333"/>
            </a:avLst>
          </a:prstGeom>
          <a:solidFill>
            <a:schemeClr val="bg1">
              <a:alpha val="75000"/>
            </a:schemeClr>
          </a:solidFill>
          <a:ln w="82550">
            <a:solidFill>
              <a:srgbClr val="EAEAEA"/>
            </a:solidFill>
          </a:ln>
          <a:scene3d>
            <a:camera prst="orthographicFront"/>
            <a:lightRig rig="threePt" dir="t"/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D459699-CE3A-4578-46DE-86C973D35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226" y="950976"/>
            <a:ext cx="9499092" cy="12637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CONTENT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DC62CD8-C70F-A0D7-AAF0-ED63FABBFDA9}"/>
              </a:ext>
            </a:extLst>
          </p:cNvPr>
          <p:cNvSpPr txBox="1">
            <a:spLocks/>
          </p:cNvSpPr>
          <p:nvPr/>
        </p:nvSpPr>
        <p:spPr>
          <a:xfrm>
            <a:off x="1383682" y="2027459"/>
            <a:ext cx="5423518" cy="32951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Steps in analysis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Types of Losses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Results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760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8BFE106-44E7-BD82-3B33-CE4B6E2E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154" y="246329"/>
            <a:ext cx="3319557" cy="673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/>
              <a:t>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988506-A4DB-CF40-A45E-8B862B4BC706}"/>
              </a:ext>
            </a:extLst>
          </p:cNvPr>
          <p:cNvSpPr txBox="1"/>
          <p:nvPr/>
        </p:nvSpPr>
        <p:spPr>
          <a:xfrm>
            <a:off x="876621" y="1119589"/>
            <a:ext cx="3590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What is PV-</a:t>
            </a:r>
            <a:r>
              <a:rPr lang="en-IN" sz="2000" err="1">
                <a:latin typeface="Arial" panose="020B0604020202020204" pitchFamily="34" charset="0"/>
                <a:cs typeface="Arial" panose="020B0604020202020204" pitchFamily="34" charset="0"/>
              </a:rPr>
              <a:t>syst</a:t>
            </a: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 Software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5B4C7-05A9-7114-110A-D3EACB7B6B9E}"/>
              </a:ext>
            </a:extLst>
          </p:cNvPr>
          <p:cNvSpPr txBox="1"/>
          <p:nvPr/>
        </p:nvSpPr>
        <p:spPr>
          <a:xfrm>
            <a:off x="876620" y="1616585"/>
            <a:ext cx="96308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One of the oldest software, developed by University of Geneva.</a:t>
            </a:r>
            <a:endParaRPr lang="en-I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96A09-5967-04FA-71BF-87CC32A5CF10}"/>
              </a:ext>
            </a:extLst>
          </p:cNvPr>
          <p:cNvSpPr txBox="1"/>
          <p:nvPr/>
        </p:nvSpPr>
        <p:spPr>
          <a:xfrm>
            <a:off x="876619" y="2113581"/>
            <a:ext cx="10710329" cy="3728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Main features: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Meteorological data analysis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Complete database of PV Module, Inverter, &amp; Meteo data.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Import of solar radiation data from SolarGIS, Meteonorm, NASA-SSE and many more.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Also import files as .PAN files, .OND files, ,BAT files.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Shadow analysis using 3D models.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Design simulation of Grid connected, Standalone system.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Economic Evaluation.</a:t>
            </a:r>
          </a:p>
        </p:txBody>
      </p:sp>
    </p:spTree>
    <p:extLst>
      <p:ext uri="{BB962C8B-B14F-4D97-AF65-F5344CB8AC3E}">
        <p14:creationId xmlns:p14="http://schemas.microsoft.com/office/powerpoint/2010/main" val="783242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8BFE106-44E7-BD82-3B33-CE4B6E2E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305" y="309003"/>
            <a:ext cx="3817389" cy="673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/>
              <a:t>Steps in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C96A09-5967-04FA-71BF-87CC32A5CF10}"/>
                  </a:ext>
                </a:extLst>
              </p:cNvPr>
              <p:cNvSpPr txBox="1"/>
              <p:nvPr/>
            </p:nvSpPr>
            <p:spPr>
              <a:xfrm>
                <a:off x="904608" y="3700675"/>
                <a:ext cx="10382784" cy="2343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IN" sz="200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Location (geographical detail)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Coordinates: Latitude &amp; Longitude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(26.51014267,80.23582628,157)</m:t>
                    </m:r>
                  </m:oMath>
                </a14:m>
                <a:endParaRPr lang="en-I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Address: Department of Sustainable Energy Engineering.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IN" sz="200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 </a:t>
                </a:r>
                <a:r>
                  <a:rPr lang="en-IN" sz="2000" dirty="0" err="1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Meteo</a:t>
                </a:r>
                <a:r>
                  <a:rPr lang="en-IN" sz="200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data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Used </a:t>
                </a:r>
                <a:r>
                  <a:rPr lang="en-I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Meteonorm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8.1</m:t>
                    </m:r>
                  </m:oMath>
                </a14:m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data for analysis from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(1996−2015)</m:t>
                    </m:r>
                  </m:oMath>
                </a14:m>
                <a:endParaRPr lang="en-I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C96A09-5967-04FA-71BF-87CC32A5C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08" y="3700675"/>
                <a:ext cx="10382784" cy="2343655"/>
              </a:xfrm>
              <a:prstGeom prst="rect">
                <a:avLst/>
              </a:prstGeom>
              <a:blipFill>
                <a:blip r:embed="rId2"/>
                <a:stretch>
                  <a:fillRect l="-528" b="-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2E0CEF6-9157-595C-BBCC-C692A6916B6F}"/>
              </a:ext>
            </a:extLst>
          </p:cNvPr>
          <p:cNvSpPr/>
          <p:nvPr/>
        </p:nvSpPr>
        <p:spPr>
          <a:xfrm>
            <a:off x="745795" y="1576190"/>
            <a:ext cx="1506086" cy="409308"/>
          </a:xfrm>
          <a:prstGeom prst="roundRect">
            <a:avLst>
              <a:gd name="adj" fmla="val 5000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76DD5D-F8A9-463F-6908-D7BFE2FB9B2B}"/>
              </a:ext>
            </a:extLst>
          </p:cNvPr>
          <p:cNvSpPr/>
          <p:nvPr/>
        </p:nvSpPr>
        <p:spPr>
          <a:xfrm>
            <a:off x="2770716" y="1576190"/>
            <a:ext cx="2147091" cy="409308"/>
          </a:xfrm>
          <a:prstGeom prst="roundRect">
            <a:avLst>
              <a:gd name="adj" fmla="val 5000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DD6FB8D-840D-4533-C076-955D339EE8E7}"/>
              </a:ext>
            </a:extLst>
          </p:cNvPr>
          <p:cNvSpPr/>
          <p:nvPr/>
        </p:nvSpPr>
        <p:spPr>
          <a:xfrm>
            <a:off x="5433644" y="1561324"/>
            <a:ext cx="1506084" cy="409308"/>
          </a:xfrm>
          <a:prstGeom prst="roundRect">
            <a:avLst>
              <a:gd name="adj" fmla="val 5000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AB8C9D-3153-DAFA-5FA3-92587F24C7F7}"/>
              </a:ext>
            </a:extLst>
          </p:cNvPr>
          <p:cNvSpPr txBox="1"/>
          <p:nvPr/>
        </p:nvSpPr>
        <p:spPr>
          <a:xfrm>
            <a:off x="993098" y="1601300"/>
            <a:ext cx="1070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5AB29C-8CBC-4F75-A3A0-023CAAB8B6CE}"/>
              </a:ext>
            </a:extLst>
          </p:cNvPr>
          <p:cNvCxnSpPr/>
          <p:nvPr/>
        </p:nvCxnSpPr>
        <p:spPr>
          <a:xfrm>
            <a:off x="2251881" y="1765790"/>
            <a:ext cx="515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8A18C8-5276-CBE4-8A29-1B250BF79E0B}"/>
              </a:ext>
            </a:extLst>
          </p:cNvPr>
          <p:cNvSpPr txBox="1"/>
          <p:nvPr/>
        </p:nvSpPr>
        <p:spPr>
          <a:xfrm>
            <a:off x="2855008" y="1581124"/>
            <a:ext cx="2062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mport Meteo data</a:t>
            </a:r>
            <a:endParaRPr lang="en-I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5BA296-3925-97F6-5F37-438B75EEAF67}"/>
              </a:ext>
            </a:extLst>
          </p:cNvPr>
          <p:cNvCxnSpPr/>
          <p:nvPr/>
        </p:nvCxnSpPr>
        <p:spPr>
          <a:xfrm>
            <a:off x="4917807" y="1765790"/>
            <a:ext cx="515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7F2D9C-55B0-F5DC-6C2F-80C9DCEF2C47}"/>
              </a:ext>
            </a:extLst>
          </p:cNvPr>
          <p:cNvSpPr txBox="1"/>
          <p:nvPr/>
        </p:nvSpPr>
        <p:spPr>
          <a:xfrm>
            <a:off x="5521704" y="1576190"/>
            <a:ext cx="150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rientation</a:t>
            </a:r>
            <a:endParaRPr lang="en-I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A968B87-0163-5EBE-1EAA-F5EF988F7B32}"/>
              </a:ext>
            </a:extLst>
          </p:cNvPr>
          <p:cNvSpPr/>
          <p:nvPr/>
        </p:nvSpPr>
        <p:spPr>
          <a:xfrm>
            <a:off x="7458522" y="1563833"/>
            <a:ext cx="1832192" cy="409308"/>
          </a:xfrm>
          <a:prstGeom prst="roundRect">
            <a:avLst>
              <a:gd name="adj" fmla="val 5000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2994FA-247A-18CB-802D-922AA1712D24}"/>
              </a:ext>
            </a:extLst>
          </p:cNvPr>
          <p:cNvCxnSpPr/>
          <p:nvPr/>
        </p:nvCxnSpPr>
        <p:spPr>
          <a:xfrm>
            <a:off x="6942685" y="1768299"/>
            <a:ext cx="515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D99314-6506-A818-F5B4-A3B688B36C1F}"/>
              </a:ext>
            </a:extLst>
          </p:cNvPr>
          <p:cNvSpPr txBox="1"/>
          <p:nvPr/>
        </p:nvSpPr>
        <p:spPr>
          <a:xfrm>
            <a:off x="7546582" y="1578699"/>
            <a:ext cx="1744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System design</a:t>
            </a:r>
            <a:endParaRPr lang="en-I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98A6FBF-4BDB-29F5-9C04-8AF654BA30BA}"/>
              </a:ext>
            </a:extLst>
          </p:cNvPr>
          <p:cNvSpPr/>
          <p:nvPr/>
        </p:nvSpPr>
        <p:spPr>
          <a:xfrm>
            <a:off x="9911177" y="1222569"/>
            <a:ext cx="1744132" cy="1081592"/>
          </a:xfrm>
          <a:prstGeom prst="roundRect">
            <a:avLst>
              <a:gd name="adj" fmla="val 5000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BECE04D-E4A9-49E8-798B-187D5A29379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290714" y="1763365"/>
            <a:ext cx="620463" cy="17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F28A485-01EF-57F3-A19A-53FDE94E0F01}"/>
              </a:ext>
            </a:extLst>
          </p:cNvPr>
          <p:cNvSpPr txBox="1"/>
          <p:nvPr/>
        </p:nvSpPr>
        <p:spPr>
          <a:xfrm>
            <a:off x="10030200" y="1280735"/>
            <a:ext cx="15060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Selection of PV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module &amp; Inverter</a:t>
            </a:r>
            <a:endParaRPr lang="en-I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BA28696-01D0-C619-7EC4-E5F6BF7F8CB3}"/>
              </a:ext>
            </a:extLst>
          </p:cNvPr>
          <p:cNvSpPr/>
          <p:nvPr/>
        </p:nvSpPr>
        <p:spPr>
          <a:xfrm>
            <a:off x="9742740" y="2809336"/>
            <a:ext cx="2081003" cy="409308"/>
          </a:xfrm>
          <a:prstGeom prst="roundRect">
            <a:avLst>
              <a:gd name="adj" fmla="val 5000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586ED6-77E4-4D1D-988F-5938C365D140}"/>
              </a:ext>
            </a:extLst>
          </p:cNvPr>
          <p:cNvSpPr txBox="1"/>
          <p:nvPr/>
        </p:nvSpPr>
        <p:spPr>
          <a:xfrm>
            <a:off x="9848770" y="2809336"/>
            <a:ext cx="20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Shading Analysis</a:t>
            </a:r>
            <a:endParaRPr lang="en-I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F2D74C-B1EB-B32F-8BC6-A499F7C282CC}"/>
              </a:ext>
            </a:extLst>
          </p:cNvPr>
          <p:cNvCxnSpPr>
            <a:cxnSpLocks/>
          </p:cNvCxnSpPr>
          <p:nvPr/>
        </p:nvCxnSpPr>
        <p:spPr>
          <a:xfrm flipH="1">
            <a:off x="10783242" y="2316854"/>
            <a:ext cx="1" cy="4657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9AA8C59-08C7-52EA-94D9-79DCDCD649AA}"/>
              </a:ext>
            </a:extLst>
          </p:cNvPr>
          <p:cNvSpPr/>
          <p:nvPr/>
        </p:nvSpPr>
        <p:spPr>
          <a:xfrm>
            <a:off x="6793071" y="2574795"/>
            <a:ext cx="2362699" cy="947053"/>
          </a:xfrm>
          <a:prstGeom prst="roundRect">
            <a:avLst>
              <a:gd name="adj" fmla="val 5000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A371C1-807E-4466-2FAB-2573704F4228}"/>
              </a:ext>
            </a:extLst>
          </p:cNvPr>
          <p:cNvSpPr txBox="1"/>
          <p:nvPr/>
        </p:nvSpPr>
        <p:spPr>
          <a:xfrm>
            <a:off x="7012264" y="2598518"/>
            <a:ext cx="20096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latin typeface="Arial" panose="020B0604020202020204" pitchFamily="34" charset="0"/>
                <a:cs typeface="Arial" panose="020B0604020202020204" pitchFamily="34" charset="0"/>
              </a:rPr>
              <a:t>Module Quality loss/Mismatch loss/Soiling loss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066FEB-626E-CF5F-4135-F05267D192C3}"/>
              </a:ext>
            </a:extLst>
          </p:cNvPr>
          <p:cNvCxnSpPr>
            <a:cxnSpLocks/>
          </p:cNvCxnSpPr>
          <p:nvPr/>
        </p:nvCxnSpPr>
        <p:spPr>
          <a:xfrm flipH="1">
            <a:off x="9155770" y="3011405"/>
            <a:ext cx="5869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83EA82F-A4B5-BF0F-7467-BB1F97C2748C}"/>
              </a:ext>
            </a:extLst>
          </p:cNvPr>
          <p:cNvSpPr/>
          <p:nvPr/>
        </p:nvSpPr>
        <p:spPr>
          <a:xfrm>
            <a:off x="3673105" y="2814155"/>
            <a:ext cx="2530117" cy="409308"/>
          </a:xfrm>
          <a:prstGeom prst="roundRect">
            <a:avLst>
              <a:gd name="adj" fmla="val 5000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CB60C-0D8C-D04B-DFE0-2E6AEADAE873}"/>
              </a:ext>
            </a:extLst>
          </p:cNvPr>
          <p:cNvSpPr txBox="1"/>
          <p:nvPr/>
        </p:nvSpPr>
        <p:spPr>
          <a:xfrm>
            <a:off x="3690457" y="2839961"/>
            <a:ext cx="2530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Simulation execution</a:t>
            </a:r>
            <a:endParaRPr lang="en-I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DF394C-BEC7-1925-38F6-84F215478923}"/>
              </a:ext>
            </a:extLst>
          </p:cNvPr>
          <p:cNvCxnSpPr>
            <a:cxnSpLocks/>
          </p:cNvCxnSpPr>
          <p:nvPr/>
        </p:nvCxnSpPr>
        <p:spPr>
          <a:xfrm flipH="1">
            <a:off x="6206101" y="3030799"/>
            <a:ext cx="5869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78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5DE5EA-1279-A696-6D51-313E5779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305" y="309003"/>
            <a:ext cx="3817389" cy="673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/>
              <a:t>Steps in analysis</a:t>
            </a:r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570959A-87CB-C004-75B6-BFDA99DB3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" t="11674" r="1044" b="9234"/>
          <a:stretch/>
        </p:blipFill>
        <p:spPr>
          <a:xfrm>
            <a:off x="363940" y="1127486"/>
            <a:ext cx="11464118" cy="542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5984B5-72E6-03E4-E0DF-2ABE115B8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3" r="40066" b="24445"/>
          <a:stretch/>
        </p:blipFill>
        <p:spPr>
          <a:xfrm>
            <a:off x="5972707" y="2429132"/>
            <a:ext cx="6219293" cy="441801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0DFEFD-8019-B268-414E-D060530CEB06}"/>
              </a:ext>
            </a:extLst>
          </p:cNvPr>
          <p:cNvSpPr txBox="1"/>
          <p:nvPr/>
        </p:nvSpPr>
        <p:spPr>
          <a:xfrm>
            <a:off x="862972" y="1682005"/>
            <a:ext cx="4952735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orientation part the field parameters includes azimuth angle, tilt angle.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62F8D-2CD3-80C6-BBBA-E29E085B6E5C}"/>
              </a:ext>
            </a:extLst>
          </p:cNvPr>
          <p:cNvSpPr txBox="1"/>
          <p:nvPr/>
        </p:nvSpPr>
        <p:spPr>
          <a:xfrm>
            <a:off x="862972" y="2756150"/>
            <a:ext cx="4952735" cy="188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Quick optimization tools: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Yearly irradiance yield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Summer (Apr- Sep)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Winter (Oct-Mar)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991A883-12D9-8FC2-3811-98A9013BC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305" y="309003"/>
            <a:ext cx="3817389" cy="673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/>
              <a:t>Steps in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718306-3F91-2382-C1EB-581F4BC19700}"/>
                  </a:ext>
                </a:extLst>
              </p:cNvPr>
              <p:cNvSpPr txBox="1"/>
              <p:nvPr/>
            </p:nvSpPr>
            <p:spPr>
              <a:xfrm>
                <a:off x="862972" y="1059697"/>
                <a:ext cx="1921172" cy="496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3)</m:t>
                    </m:r>
                  </m:oMath>
                </a14:m>
                <a:r>
                  <a:rPr lang="en-IN" sz="200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Orientation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718306-3F91-2382-C1EB-581F4BC1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72" y="1059697"/>
                <a:ext cx="1921172" cy="496996"/>
              </a:xfrm>
              <a:prstGeom prst="rect">
                <a:avLst/>
              </a:prstGeom>
              <a:blipFill>
                <a:blip r:embed="rId3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434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93274B0C-1CB3-4AA4-A183-20B7FE5DB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2E640319-3BB6-49BF-BAF4-D63FEC73E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7746543C-8A1E-8A81-2C9E-E2BB35271B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40FED7-0024-A10C-C69B-63CAA1CCB9CE}"/>
              </a:ext>
            </a:extLst>
          </p:cNvPr>
          <p:cNvSpPr txBox="1"/>
          <p:nvPr/>
        </p:nvSpPr>
        <p:spPr>
          <a:xfrm>
            <a:off x="7525220" y="6350170"/>
            <a:ext cx="46667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Department of Sustainable Energy Engineering</a:t>
            </a: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5D093D-CE73-8D05-F326-E1F9A2344995}"/>
                  </a:ext>
                </a:extLst>
              </p:cNvPr>
              <p:cNvSpPr txBox="1"/>
              <p:nvPr/>
            </p:nvSpPr>
            <p:spPr>
              <a:xfrm>
                <a:off x="823699" y="801663"/>
                <a:ext cx="226069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4)</m:t>
                    </m:r>
                  </m:oMath>
                </a14:m>
                <a:r>
                  <a:rPr lang="en-IN" sz="200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System design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5D093D-CE73-8D05-F326-E1F9A2344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99" y="801663"/>
                <a:ext cx="2260695" cy="400110"/>
              </a:xfrm>
              <a:prstGeom prst="rect">
                <a:avLst/>
              </a:prstGeom>
              <a:blipFill>
                <a:blip r:embed="rId5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02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EFBAAD9-071B-3581-5F19-EAB8E25AC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" b="13418"/>
          <a:stretch/>
        </p:blipFill>
        <p:spPr>
          <a:xfrm>
            <a:off x="95535" y="1059564"/>
            <a:ext cx="12087088" cy="555076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6D021A5-A8B0-96E1-6511-9C67F1F6A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305" y="309003"/>
            <a:ext cx="3817389" cy="673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/>
              <a:t>Steps in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617FEF-DB69-2E85-6496-EC9138AD5122}"/>
                  </a:ext>
                </a:extLst>
              </p:cNvPr>
              <p:cNvSpPr txBox="1"/>
              <p:nvPr/>
            </p:nvSpPr>
            <p:spPr>
              <a:xfrm>
                <a:off x="8439150" y="3197928"/>
                <a:ext cx="231528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5)</m:t>
                    </m:r>
                  </m:oMath>
                </a14:m>
                <a:r>
                  <a:rPr lang="en-IN" sz="200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Selection of PV module &amp; Inverter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617FEF-DB69-2E85-6496-EC9138AD5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150" y="3197928"/>
                <a:ext cx="2315286" cy="707886"/>
              </a:xfrm>
              <a:prstGeom prst="rect">
                <a:avLst/>
              </a:prstGeom>
              <a:blipFill>
                <a:blip r:embed="rId3"/>
                <a:stretch>
                  <a:fillRect l="-2632" t="-4310" r="-236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D13ED2EE-25BF-9F97-0EF8-5F2C40BD3806}"/>
              </a:ext>
            </a:extLst>
          </p:cNvPr>
          <p:cNvSpPr/>
          <p:nvPr/>
        </p:nvSpPr>
        <p:spPr>
          <a:xfrm>
            <a:off x="8004694" y="3029803"/>
            <a:ext cx="3104584" cy="106452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948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4D7F89-E752-C7D9-F086-60AB7AA4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707" y="1869415"/>
            <a:ext cx="6089090" cy="38488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EEC9AC0-03C6-F2BC-61A2-7A633703AD65}"/>
              </a:ext>
            </a:extLst>
          </p:cNvPr>
          <p:cNvSpPr txBox="1">
            <a:spLocks/>
          </p:cNvSpPr>
          <p:nvPr/>
        </p:nvSpPr>
        <p:spPr>
          <a:xfrm>
            <a:off x="4187305" y="309003"/>
            <a:ext cx="3817389" cy="6737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Steps in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050EEF-AEDE-9EE8-0C1C-847FFFF7896B}"/>
                  </a:ext>
                </a:extLst>
              </p:cNvPr>
              <p:cNvSpPr txBox="1"/>
              <p:nvPr/>
            </p:nvSpPr>
            <p:spPr>
              <a:xfrm>
                <a:off x="862972" y="982764"/>
                <a:ext cx="25745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6)</m:t>
                    </m:r>
                  </m:oMath>
                </a14:m>
                <a:r>
                  <a:rPr lang="en-IN" sz="200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Shading Analysis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050EEF-AEDE-9EE8-0C1C-847FFFF78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72" y="982764"/>
                <a:ext cx="2574594" cy="400110"/>
              </a:xfrm>
              <a:prstGeom prst="rect">
                <a:avLst/>
              </a:prstGeom>
              <a:blipFill>
                <a:blip r:embed="rId3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71657F3-316D-79F2-1BFE-D969D43EB94B}"/>
              </a:ext>
            </a:extLst>
          </p:cNvPr>
          <p:cNvSpPr txBox="1"/>
          <p:nvPr/>
        </p:nvSpPr>
        <p:spPr>
          <a:xfrm>
            <a:off x="862972" y="1464184"/>
            <a:ext cx="4952735" cy="4659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Near Shading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hading caused by objects that are close to the solar panel array, such as buildings, trees, or other objects.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ignificant impact on the performance of a PV system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 create "</a:t>
            </a:r>
            <a:r>
              <a:rPr lang="en-US" sz="2000" b="0" i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hot spots</a:t>
            </a:r>
            <a:r>
              <a:rPr lang="en-US" sz="20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on the solar panels and reduce the overall efficiency of the panel. </a:t>
            </a:r>
            <a:endParaRPr lang="en-I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797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558D4C98DB72459178C7BF1D51E137" ma:contentTypeVersion="3" ma:contentTypeDescription="Create a new document." ma:contentTypeScope="" ma:versionID="2b049c7de006ed7aac136f7d5726724f">
  <xsd:schema xmlns:xsd="http://www.w3.org/2001/XMLSchema" xmlns:xs="http://www.w3.org/2001/XMLSchema" xmlns:p="http://schemas.microsoft.com/office/2006/metadata/properties" xmlns:ns3="0f939348-f1b2-4514-a31c-b1c69e244fe6" targetNamespace="http://schemas.microsoft.com/office/2006/metadata/properties" ma:root="true" ma:fieldsID="35018a51c6291c25850b8cb71b88bab3" ns3:_="">
    <xsd:import namespace="0f939348-f1b2-4514-a31c-b1c69e244f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939348-f1b2-4514-a31c-b1c69e244f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1C18A8-E85E-4AF0-947A-0965C71055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66B80E-C4AE-4092-84EE-151510AAB464}">
  <ds:schemaRefs>
    <ds:schemaRef ds:uri="http://schemas.microsoft.com/office/infopath/2007/PartnerControls"/>
    <ds:schemaRef ds:uri="http://schemas.microsoft.com/office/2006/documentManagement/types"/>
    <ds:schemaRef ds:uri="0f939348-f1b2-4514-a31c-b1c69e244fe6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35F7651-C2D0-4D31-94F4-97405C50227F}">
  <ds:schemaRefs>
    <ds:schemaRef ds:uri="0f939348-f1b2-4514-a31c-b1c69e244fe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779</Words>
  <Application>Microsoft Office PowerPoint</Application>
  <PresentationFormat>Widescreen</PresentationFormat>
  <Paragraphs>99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Tw Cen MT</vt:lpstr>
      <vt:lpstr>Wingdings</vt:lpstr>
      <vt:lpstr>Office Theme</vt:lpstr>
      <vt:lpstr>Droplet</vt:lpstr>
      <vt:lpstr>PowerPoint Presentation</vt:lpstr>
      <vt:lpstr>CONTENT</vt:lpstr>
      <vt:lpstr>INTRODUCTION</vt:lpstr>
      <vt:lpstr>Steps in analysis</vt:lpstr>
      <vt:lpstr>Steps in analysis</vt:lpstr>
      <vt:lpstr>Steps in analysis</vt:lpstr>
      <vt:lpstr>PowerPoint Presentation</vt:lpstr>
      <vt:lpstr>Steps in analysis</vt:lpstr>
      <vt:lpstr>PowerPoint Presentation</vt:lpstr>
      <vt:lpstr>PowerPoint Presentation</vt:lpstr>
      <vt:lpstr>Types of Losses</vt:lpstr>
      <vt:lpstr>results</vt:lpstr>
      <vt:lpstr>results</vt:lpstr>
      <vt:lpstr>results</vt:lpstr>
      <vt:lpstr>results</vt:lpstr>
      <vt:lpstr>results</vt:lpstr>
      <vt:lpstr>conclusion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Jayant Prakash</dc:creator>
  <cp:lastModifiedBy>22129004 Arpit_Jain</cp:lastModifiedBy>
  <cp:revision>2</cp:revision>
  <dcterms:created xsi:type="dcterms:W3CDTF">2023-04-15T18:42:14Z</dcterms:created>
  <dcterms:modified xsi:type="dcterms:W3CDTF">2024-01-12T12:21:31Z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0x01010094558D4C98DB72459178C7BF1D51E137</vt:lpwstr>
  </property>
</Properties>
</file>